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77" r:id="rId5"/>
    <p:sldId id="276" r:id="rId6"/>
    <p:sldId id="279" r:id="rId7"/>
    <p:sldId id="278" r:id="rId8"/>
    <p:sldId id="280" r:id="rId9"/>
    <p:sldId id="274" r:id="rId10"/>
    <p:sldId id="266" r:id="rId11"/>
    <p:sldId id="257" r:id="rId12"/>
    <p:sldId id="267" r:id="rId13"/>
    <p:sldId id="269" r:id="rId14"/>
    <p:sldId id="261" r:id="rId15"/>
    <p:sldId id="259" r:id="rId16"/>
    <p:sldId id="260" r:id="rId17"/>
    <p:sldId id="258" r:id="rId18"/>
    <p:sldId id="268" r:id="rId19"/>
    <p:sldId id="262" r:id="rId20"/>
    <p:sldId id="263" r:id="rId21"/>
    <p:sldId id="281" r:id="rId22"/>
    <p:sldId id="271" r:id="rId23"/>
    <p:sldId id="282" r:id="rId24"/>
    <p:sldId id="283" r:id="rId25"/>
    <p:sldId id="288" r:id="rId26"/>
    <p:sldId id="284" r:id="rId27"/>
    <p:sldId id="285" r:id="rId28"/>
    <p:sldId id="286" r:id="rId29"/>
    <p:sldId id="289" r:id="rId30"/>
    <p:sldId id="295" r:id="rId31"/>
    <p:sldId id="296" r:id="rId32"/>
    <p:sldId id="290" r:id="rId33"/>
    <p:sldId id="294" r:id="rId34"/>
    <p:sldId id="291" r:id="rId35"/>
    <p:sldId id="292" r:id="rId36"/>
    <p:sldId id="293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Mungeam\Desktop\KGW.COM\mobile\monthly%20metrics\mobile-PV-by-day-April-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Mungeam\Desktop\KGW.COM\mobile\monthly%20metrics\DoApps%20sections-Nov19-Dec5-201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Mungeam\Desktop\KGW.COM\mobile\monthly%20metrics\mobile-PV-by-day-April-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'APril 07-10'!$A$2:$A$6</c:f>
              <c:strCach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2010-Oct</c:v>
                </c:pt>
              </c:strCache>
            </c:strRef>
          </c:cat>
          <c:val>
            <c:numRef>
              <c:f>'APril 07-10'!$B$2:$B$6</c:f>
              <c:numCache>
                <c:formatCode>General</c:formatCode>
                <c:ptCount val="5"/>
                <c:pt idx="0">
                  <c:v>57587</c:v>
                </c:pt>
                <c:pt idx="1">
                  <c:v>107825</c:v>
                </c:pt>
                <c:pt idx="2">
                  <c:v>366950</c:v>
                </c:pt>
                <c:pt idx="3">
                  <c:v>530861</c:v>
                </c:pt>
                <c:pt idx="4">
                  <c:v>1200000</c:v>
                </c:pt>
              </c:numCache>
            </c:numRef>
          </c:val>
        </c:ser>
        <c:shape val="box"/>
        <c:axId val="49691264"/>
        <c:axId val="49783168"/>
        <c:axId val="0"/>
      </c:bar3DChart>
      <c:catAx>
        <c:axId val="49691264"/>
        <c:scaling>
          <c:orientation val="minMax"/>
        </c:scaling>
        <c:axPos val="b"/>
        <c:tickLblPos val="nextTo"/>
        <c:crossAx val="49783168"/>
        <c:crosses val="autoZero"/>
        <c:auto val="1"/>
        <c:lblAlgn val="ctr"/>
        <c:lblOffset val="100"/>
      </c:catAx>
      <c:valAx>
        <c:axId val="49783168"/>
        <c:scaling>
          <c:orientation val="minMax"/>
        </c:scaling>
        <c:axPos val="l"/>
        <c:majorGridlines/>
        <c:numFmt formatCode="General" sourceLinked="1"/>
        <c:tickLblPos val="nextTo"/>
        <c:crossAx val="496912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KGW.com</a:t>
            </a:r>
            <a:r>
              <a:rPr lang="en-US" baseline="0" dirty="0" smtClean="0"/>
              <a:t> Mobile App</a:t>
            </a:r>
            <a:endParaRPr lang="en-US" dirty="0"/>
          </a:p>
        </c:rich>
      </c:tx>
      <c:layout>
        <c:manualLayout>
          <c:xMode val="edge"/>
          <c:yMode val="edge"/>
          <c:x val="0.43518518518518573"/>
          <c:y val="0.90915478300524744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KGW!$D$49:$D$53</c:f>
              <c:strCache>
                <c:ptCount val="5"/>
                <c:pt idx="0">
                  <c:v>News</c:v>
                </c:pt>
                <c:pt idx="1">
                  <c:v>Weather</c:v>
                </c:pt>
                <c:pt idx="2">
                  <c:v>Traffic</c:v>
                </c:pt>
                <c:pt idx="3">
                  <c:v>Ent/Lifestyle</c:v>
                </c:pt>
                <c:pt idx="4">
                  <c:v>Sports</c:v>
                </c:pt>
              </c:strCache>
            </c:strRef>
          </c:cat>
          <c:val>
            <c:numRef>
              <c:f>KGW!$E$49:$E$53</c:f>
              <c:numCache>
                <c:formatCode>General</c:formatCode>
                <c:ptCount val="5"/>
                <c:pt idx="0">
                  <c:v>117774</c:v>
                </c:pt>
                <c:pt idx="1">
                  <c:v>87656</c:v>
                </c:pt>
                <c:pt idx="2">
                  <c:v>20233</c:v>
                </c:pt>
                <c:pt idx="3">
                  <c:v>11994</c:v>
                </c:pt>
                <c:pt idx="4">
                  <c:v>9118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[&gt;=50]#,###;#.00</c:formatCode>
                <c:ptCount val="12"/>
                <c:pt idx="0" formatCode="[&gt;20]#,###;#.00">
                  <c:v>320187</c:v>
                </c:pt>
                <c:pt idx="1">
                  <c:v>288900</c:v>
                </c:pt>
                <c:pt idx="2">
                  <c:v>436683</c:v>
                </c:pt>
                <c:pt idx="3">
                  <c:v>530861</c:v>
                </c:pt>
                <c:pt idx="4">
                  <c:v>727207</c:v>
                </c:pt>
                <c:pt idx="5">
                  <c:v>1240030</c:v>
                </c:pt>
                <c:pt idx="6">
                  <c:v>1423753</c:v>
                </c:pt>
                <c:pt idx="7">
                  <c:v>1256671</c:v>
                </c:pt>
                <c:pt idx="8">
                  <c:v>1146650</c:v>
                </c:pt>
                <c:pt idx="9">
                  <c:v>1200022</c:v>
                </c:pt>
                <c:pt idx="10">
                  <c:v>1707168</c:v>
                </c:pt>
                <c:pt idx="11">
                  <c:v>1392156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[&gt;20]#,###;#.00</c:formatCode>
                <c:ptCount val="12"/>
                <c:pt idx="0">
                  <c:v>1530053</c:v>
                </c:pt>
                <c:pt idx="1">
                  <c:v>1894706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hape val="box"/>
        <c:axId val="52695808"/>
        <c:axId val="52697344"/>
        <c:axId val="0"/>
      </c:bar3DChart>
      <c:catAx>
        <c:axId val="52695808"/>
        <c:scaling>
          <c:orientation val="minMax"/>
        </c:scaling>
        <c:axPos val="b"/>
        <c:tickLblPos val="nextTo"/>
        <c:crossAx val="52697344"/>
        <c:crosses val="autoZero"/>
        <c:auto val="1"/>
        <c:lblAlgn val="ctr"/>
        <c:lblOffset val="100"/>
      </c:catAx>
      <c:valAx>
        <c:axId val="52697344"/>
        <c:scaling>
          <c:orientation val="minMax"/>
        </c:scaling>
        <c:axPos val="l"/>
        <c:majorGridlines/>
        <c:numFmt formatCode="[&gt;20]#,###;#.00" sourceLinked="1"/>
        <c:tickLblPos val="nextTo"/>
        <c:crossAx val="526958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Jan 2009</a:t>
            </a:r>
            <a:endParaRPr lang="en-US" dirty="0"/>
          </a:p>
        </c:rich>
      </c:tx>
      <c:layout>
        <c:manualLayout>
          <c:xMode val="edge"/>
          <c:yMode val="edge"/>
          <c:x val="0.25760666544588923"/>
          <c:y val="2.6315789473684216E-2"/>
        </c:manualLayout>
      </c:layout>
    </c:title>
    <c:plotArea>
      <c:layout>
        <c:manualLayout>
          <c:layoutTarget val="inner"/>
          <c:xMode val="edge"/>
          <c:yMode val="edge"/>
          <c:x val="8.658011609234623E-3"/>
          <c:y val="0.19686242344706942"/>
          <c:w val="0.68368159105620552"/>
          <c:h val="0.73115923009623862"/>
        </c:manualLayout>
      </c:layout>
      <c:pie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2009</c:v>
                </c:pt>
              </c:strCache>
            </c:strRef>
          </c:tx>
          <c:explosion val="25"/>
          <c:cat>
            <c:strRef>
              <c:f>Sheet1!$A$5:$A$6</c:f>
              <c:strCache>
                <c:ptCount val="2"/>
                <c:pt idx="0">
                  <c:v>mobile</c:v>
                </c:pt>
                <c:pt idx="1">
                  <c:v>web</c:v>
                </c:pt>
              </c:strCache>
            </c:strRef>
          </c:cat>
          <c:val>
            <c:numRef>
              <c:f>Sheet1!$B$5:$B$6</c:f>
              <c:numCache>
                <c:formatCode>General</c:formatCode>
                <c:ptCount val="2"/>
                <c:pt idx="0">
                  <c:v>0.1</c:v>
                </c:pt>
                <c:pt idx="1">
                  <c:v>7.9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Jan 2010</a:t>
            </a:r>
            <a:endParaRPr lang="en-US" dirty="0"/>
          </a:p>
        </c:rich>
      </c:tx>
      <c:layout>
        <c:manualLayout>
          <c:xMode val="edge"/>
          <c:yMode val="edge"/>
          <c:x val="0.26726197686827607"/>
          <c:y val="2.7777777777777821E-2"/>
        </c:manualLayout>
      </c:layout>
    </c:title>
    <c:plotArea>
      <c:layout>
        <c:manualLayout>
          <c:layoutTarget val="inner"/>
          <c:xMode val="edge"/>
          <c:yMode val="edge"/>
          <c:x val="6.3929508811398569E-2"/>
          <c:y val="0.22210666375036453"/>
          <c:w val="0.59716102794842951"/>
          <c:h val="0.75474518810148872"/>
        </c:manualLayout>
      </c:layout>
      <c:pieChart>
        <c:varyColors val="1"/>
        <c:ser>
          <c:idx val="0"/>
          <c:order val="0"/>
          <c:tx>
            <c:strRef>
              <c:f>Sheet1!$D$4</c:f>
              <c:strCache>
                <c:ptCount val="1"/>
                <c:pt idx="0">
                  <c:v>2010</c:v>
                </c:pt>
              </c:strCache>
            </c:strRef>
          </c:tx>
          <c:explosion val="25"/>
          <c:cat>
            <c:strRef>
              <c:f>Sheet1!$C$5:$C$6</c:f>
              <c:strCache>
                <c:ptCount val="2"/>
                <c:pt idx="0">
                  <c:v>mobile</c:v>
                </c:pt>
                <c:pt idx="1">
                  <c:v>web</c:v>
                </c:pt>
              </c:strCache>
            </c:strRef>
          </c:cat>
          <c:val>
            <c:numRef>
              <c:f>Sheet1!$D$5:$D$6</c:f>
              <c:numCache>
                <c:formatCode>General</c:formatCode>
                <c:ptCount val="2"/>
                <c:pt idx="0">
                  <c:v>0.4</c:v>
                </c:pt>
                <c:pt idx="1">
                  <c:v>9.6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Jan 2011</a:t>
            </a:r>
            <a:endParaRPr lang="en-US" dirty="0"/>
          </a:p>
        </c:rich>
      </c:tx>
      <c:layout>
        <c:manualLayout>
          <c:xMode val="edge"/>
          <c:yMode val="edge"/>
          <c:x val="0.27700007499062645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Sheet1!$F$4</c:f>
              <c:strCache>
                <c:ptCount val="1"/>
                <c:pt idx="0">
                  <c:v>2011</c:v>
                </c:pt>
              </c:strCache>
            </c:strRef>
          </c:tx>
          <c:explosion val="25"/>
          <c:cat>
            <c:strRef>
              <c:f>Sheet1!$E$5:$E$6</c:f>
              <c:strCache>
                <c:ptCount val="2"/>
                <c:pt idx="0">
                  <c:v>mobile</c:v>
                </c:pt>
                <c:pt idx="1">
                  <c:v>web</c:v>
                </c:pt>
              </c:strCache>
            </c:strRef>
          </c:cat>
          <c:val>
            <c:numRef>
              <c:f>Sheet1!$F$5:$F$6</c:f>
              <c:numCache>
                <c:formatCode>General</c:formatCode>
                <c:ptCount val="2"/>
                <c:pt idx="0">
                  <c:v>1.5</c:v>
                </c:pt>
                <c:pt idx="1">
                  <c:v>10.5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196949821383703"/>
          <c:y val="2.2060966445584404E-2"/>
          <c:w val="0.57173951933378286"/>
          <c:h val="0.85345770575358582"/>
        </c:manualLayout>
      </c:layout>
      <c:pieChart>
        <c:varyColors val="1"/>
        <c:ser>
          <c:idx val="0"/>
          <c:order val="0"/>
          <c:tx>
            <c:strRef>
              <c:f>'PV by device'!$B$1</c:f>
              <c:strCache>
                <c:ptCount val="1"/>
                <c:pt idx="0">
                  <c:v>April 2010</c:v>
                </c:pt>
              </c:strCache>
            </c:strRef>
          </c:tx>
          <c:explosion val="25"/>
          <c:cat>
            <c:strRef>
              <c:f>'PV by device'!$A$2:$A$7</c:f>
              <c:strCache>
                <c:ptCount val="6"/>
                <c:pt idx="0">
                  <c:v>Iphone/mobile</c:v>
                </c:pt>
                <c:pt idx="1">
                  <c:v>iPhone/app</c:v>
                </c:pt>
                <c:pt idx="2">
                  <c:v>Blackberry</c:v>
                </c:pt>
                <c:pt idx="3">
                  <c:v>Basic phone</c:v>
                </c:pt>
                <c:pt idx="4">
                  <c:v>Google Droid</c:v>
                </c:pt>
                <c:pt idx="5">
                  <c:v>Smartphone</c:v>
                </c:pt>
              </c:strCache>
            </c:strRef>
          </c:cat>
          <c:val>
            <c:numRef>
              <c:f>'PV by device'!$B$2:$B$7</c:f>
              <c:numCache>
                <c:formatCode>General</c:formatCode>
                <c:ptCount val="6"/>
                <c:pt idx="0">
                  <c:v>196228</c:v>
                </c:pt>
                <c:pt idx="1">
                  <c:v>113324</c:v>
                </c:pt>
                <c:pt idx="2">
                  <c:v>101351</c:v>
                </c:pt>
                <c:pt idx="3">
                  <c:v>39987</c:v>
                </c:pt>
                <c:pt idx="4">
                  <c:v>35709</c:v>
                </c:pt>
                <c:pt idx="5">
                  <c:v>34450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8928-8159-4E4C-8847-9C596EFE74A6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198-5B58-43A1-9744-485D3F69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8928-8159-4E4C-8847-9C596EFE74A6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198-5B58-43A1-9744-485D3F69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8928-8159-4E4C-8847-9C596EFE74A6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198-5B58-43A1-9744-485D3F69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D5B0-3984-4552-928D-96CA6F15C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8928-8159-4E4C-8847-9C596EFE74A6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198-5B58-43A1-9744-485D3F69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8928-8159-4E4C-8847-9C596EFE74A6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198-5B58-43A1-9744-485D3F69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8928-8159-4E4C-8847-9C596EFE74A6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198-5B58-43A1-9744-485D3F69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8928-8159-4E4C-8847-9C596EFE74A6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198-5B58-43A1-9744-485D3F69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8928-8159-4E4C-8847-9C596EFE74A6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198-5B58-43A1-9744-485D3F69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8928-8159-4E4C-8847-9C596EFE74A6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198-5B58-43A1-9744-485D3F69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8928-8159-4E4C-8847-9C596EFE74A6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198-5B58-43A1-9744-485D3F69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8928-8159-4E4C-8847-9C596EFE74A6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198-5B58-43A1-9744-485D3F69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8928-8159-4E4C-8847-9C596EFE74A6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0198-5B58-43A1-9744-485D3F69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IPhone_4_in_hand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upload.wikimedia.org/wikipedia/en/8/8a/IOS43GS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IPhone_4_in_hand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upload.wikimedia.org/wikipedia/en/8/8a/IOS43GS.PN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IPhone_4_in_hand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IPhone_4_in_hand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upload.wikimedia.org/wikipedia/en/8/8a/IOS43GS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Phone 4 in h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619500" cy="2919730"/>
          </a:xfrm>
          <a:prstGeom prst="rect">
            <a:avLst/>
          </a:prstGeom>
          <a:noFill/>
        </p:spPr>
      </p:pic>
      <p:pic>
        <p:nvPicPr>
          <p:cNvPr id="4100" name="Picture 4" descr="File:IOS43G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981200"/>
            <a:ext cx="25908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5844" y="1285875"/>
            <a:ext cx="7358063" cy="4018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 smtClean="0"/>
              <a:t>Three screens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3482578"/>
            <a:ext cx="6307931" cy="2303859"/>
          </a:xfrm>
        </p:spPr>
        <p:txBody>
          <a:bodyPr>
            <a:normAutofit fontScale="92500" lnSpcReduction="20000"/>
          </a:bodyPr>
          <a:lstStyle/>
          <a:p>
            <a:pPr eaLnBrk="1">
              <a:buFontTx/>
              <a:buNone/>
            </a:pPr>
            <a:r>
              <a:rPr lang="en-US" dirty="0" smtClean="0"/>
              <a:t>Television 	    	Web 		    Mobile</a:t>
            </a:r>
          </a:p>
          <a:p>
            <a:pPr eaLnBrk="1"/>
            <a:endParaRPr lang="en-US" dirty="0" smtClean="0"/>
          </a:p>
          <a:p>
            <a:pPr algn="ctr" eaLnBrk="1">
              <a:buFontTx/>
              <a:buNone/>
            </a:pPr>
            <a:r>
              <a:rPr lang="en-US" b="1" dirty="0" smtClean="0"/>
              <a:t>KGW MEDIA GROUP</a:t>
            </a:r>
          </a:p>
          <a:p>
            <a:pPr algn="ctr" eaLnBrk="1">
              <a:buFontTx/>
              <a:buNone/>
            </a:pPr>
            <a:r>
              <a:rPr lang="en-US" dirty="0" smtClean="0"/>
              <a:t>Local News &amp; Information: </a:t>
            </a:r>
          </a:p>
          <a:p>
            <a:pPr algn="ctr" eaLnBrk="1">
              <a:buFontTx/>
              <a:buNone/>
            </a:pPr>
            <a:r>
              <a:rPr lang="en-US" i="1" dirty="0" smtClean="0"/>
              <a:t>Anywhere, any time </a:t>
            </a:r>
          </a:p>
        </p:txBody>
      </p:sp>
      <p:pic>
        <p:nvPicPr>
          <p:cNvPr id="22532" name="Picture 4" descr="comp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906" y="2143125"/>
            <a:ext cx="1509117" cy="115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mobile_product_shot"/>
          <p:cNvPicPr>
            <a:picLocks noChangeAspect="1" noChangeArrowheads="1"/>
          </p:cNvPicPr>
          <p:nvPr/>
        </p:nvPicPr>
        <p:blipFill>
          <a:blip r:embed="rId3" cstate="print"/>
          <a:srcRect l="9599" r="13600"/>
          <a:stretch>
            <a:fillRect/>
          </a:stretch>
        </p:blipFill>
        <p:spPr bwMode="auto">
          <a:xfrm>
            <a:off x="6340078" y="2303859"/>
            <a:ext cx="897434" cy="11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tv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2250281"/>
            <a:ext cx="1571625" cy="11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300%  YTY Mobile PV growth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66800" y="1524000"/>
          <a:ext cx="6553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 Downloads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0188" cy="762000"/>
          </a:xfrm>
        </p:spPr>
        <p:txBody>
          <a:bodyPr/>
          <a:lstStyle/>
          <a:p>
            <a:r>
              <a:rPr lang="en-US" dirty="0" smtClean="0"/>
              <a:t>iPhone downloads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438400"/>
            <a:ext cx="4040188" cy="1066799"/>
          </a:xfrm>
        </p:spPr>
        <p:txBody>
          <a:bodyPr>
            <a:normAutofit/>
          </a:bodyPr>
          <a:lstStyle/>
          <a:p>
            <a:r>
              <a:rPr lang="en-US" dirty="0" smtClean="0"/>
              <a:t>June-Nov: 	17,500</a:t>
            </a:r>
          </a:p>
          <a:p>
            <a:r>
              <a:rPr lang="en-US" dirty="0" smtClean="0"/>
              <a:t>11/17 (3 wks): 	  9,800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3461575" cy="29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33400" y="3886200"/>
            <a:ext cx="4040188" cy="762000"/>
          </a:xfrm>
        </p:spPr>
        <p:txBody>
          <a:bodyPr/>
          <a:lstStyle/>
          <a:p>
            <a:r>
              <a:rPr lang="en-US" dirty="0" smtClean="0"/>
              <a:t>Android downloads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33400" y="4953000"/>
            <a:ext cx="4040188" cy="914400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11/17 (3 wks): 3,000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PVs by section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57200" y="14478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KGW.com News app</a:t>
            </a:r>
            <a:endParaRPr lang="en-US" dirty="0"/>
          </a:p>
        </p:txBody>
      </p:sp>
      <p:pic>
        <p:nvPicPr>
          <p:cNvPr id="3" name="Picture 2" descr="kgw-news-wx-traffic-3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7315200" cy="3235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181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2.0 version launched Nov 2010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40,000 app downloads in 6 months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KGW.com Mobile Page Views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838200" y="1676401"/>
          <a:ext cx="7086600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5715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Averaging 400 % YTY monthly page view growth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Mobile share of Web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838200" y="1828800"/>
          <a:ext cx="3276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048000" y="1828800"/>
          <a:ext cx="3467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334000" y="1905000"/>
          <a:ext cx="33337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600" y="495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 - 4%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495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 - 1%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495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 - 12%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57912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March 2011 – Mobile reached 20% of KGW.com page views 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Mobile PV by device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066800" y="1524000"/>
          <a:ext cx="7010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09600" y="5181600"/>
            <a:ext cx="746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Lucida Sans Unicode" pitchFamily="34" charset="0"/>
              </a:rPr>
              <a:t> 60% </a:t>
            </a:r>
            <a:r>
              <a:rPr lang="en-US" dirty="0">
                <a:latin typeface="Lucida Sans Unicode" pitchFamily="34" charset="0"/>
              </a:rPr>
              <a:t>of KGW.com Mobile PVs by iPhone owners (25% of market</a:t>
            </a:r>
            <a:r>
              <a:rPr lang="en-US" dirty="0" smtClean="0">
                <a:latin typeface="Lucida Sans Unicode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Lucida Sans Unicode" pitchFamily="34" charset="0"/>
              </a:rPr>
              <a:t> Users with an APP consume 6 x more than mobile web users</a:t>
            </a:r>
          </a:p>
          <a:p>
            <a:pPr>
              <a:buFont typeface="Arial" charset="0"/>
              <a:buChar char="•"/>
            </a:pP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KGW launches “Portland Weather”</a:t>
            </a:r>
            <a:endParaRPr lang="en-US" dirty="0"/>
          </a:p>
        </p:txBody>
      </p:sp>
      <p:pic>
        <p:nvPicPr>
          <p:cNvPr id="3" name="Picture 2" descr="mobile-weather-3-phone-ty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172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Short History of Mobile Web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1996: First access to mobile web (Finland) on Nokia 9000 Communicator</a:t>
            </a:r>
          </a:p>
          <a:p>
            <a:r>
              <a:rPr lang="en-US" dirty="0" smtClean="0"/>
              <a:t>1999: First commercial launch of a mobile-specific browser-based web service (Japan)</a:t>
            </a:r>
          </a:p>
          <a:p>
            <a:r>
              <a:rPr lang="en-US" dirty="0" smtClean="0"/>
              <a:t>2007: iPhone unveiled  </a:t>
            </a:r>
          </a:p>
          <a:p>
            <a:r>
              <a:rPr lang="en-US" dirty="0" smtClean="0"/>
              <a:t>2008: Mobile access (mobile web) to the Internet exceeded desktop computer-based access for the first time (source: ITU)</a:t>
            </a:r>
            <a:endParaRPr lang="en-US" baseline="30000" dirty="0"/>
          </a:p>
          <a:p>
            <a:r>
              <a:rPr lang="en-US" dirty="0" smtClean="0"/>
              <a:t>2008: Apple launches App Store</a:t>
            </a:r>
          </a:p>
          <a:p>
            <a:r>
              <a:rPr lang="en-US" dirty="0" smtClean="0"/>
              <a:t>2009 (April</a:t>
            </a:r>
            <a:r>
              <a:rPr lang="en-US" dirty="0" smtClean="0">
                <a:sym typeface="Wingdings" pitchFamily="2" charset="2"/>
              </a:rPr>
              <a:t>) : </a:t>
            </a:r>
            <a:r>
              <a:rPr lang="en-US" dirty="0" smtClean="0"/>
              <a:t>1 billion app downloads from App store</a:t>
            </a:r>
          </a:p>
          <a:p>
            <a:r>
              <a:rPr lang="en-US" dirty="0" smtClean="0"/>
              <a:t>2010 (April): 4 billion app downloads </a:t>
            </a:r>
            <a:endParaRPr lang="en-US" baseline="30000" dirty="0"/>
          </a:p>
          <a:p>
            <a:r>
              <a:rPr lang="en-US" dirty="0" smtClean="0"/>
              <a:t>2011 (March): Apple sells 100 millionth iPhone</a:t>
            </a:r>
          </a:p>
          <a:p>
            <a:r>
              <a:rPr lang="en-US" dirty="0" smtClean="0"/>
              <a:t>2011: 350,000+ apps in App Store</a:t>
            </a:r>
          </a:p>
          <a:p>
            <a:pPr>
              <a:buNone/>
            </a:pPr>
            <a:endParaRPr lang="en-US" baseline="30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“Portland Weather”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53400" cy="315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90800" y="5105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Launched March 13, 2011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4,000 app downloads in 6 weeks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Phone 4 in h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619500" cy="2919730"/>
          </a:xfrm>
          <a:prstGeom prst="rect">
            <a:avLst/>
          </a:prstGeom>
          <a:noFill/>
        </p:spPr>
      </p:pic>
      <p:pic>
        <p:nvPicPr>
          <p:cNvPr id="4100" name="Picture 4" descr="File:IOS43G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981200"/>
            <a:ext cx="25908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59936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 Mungeam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0" y="1447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Since 1998: Digital Media  </a:t>
            </a:r>
            <a:r>
              <a:rPr lang="en-US" dirty="0" smtClean="0"/>
              <a:t>Manager</a:t>
            </a:r>
            <a:endParaRPr lang="en-US" dirty="0" smtClean="0"/>
          </a:p>
          <a:p>
            <a:r>
              <a:rPr lang="en-US" dirty="0" smtClean="0"/>
              <a:t>15 yrs as TV Producer &amp; Executive Producer</a:t>
            </a:r>
          </a:p>
          <a:p>
            <a:r>
              <a:rPr lang="en-US" dirty="0" smtClean="0"/>
              <a:t>Psychology degree from </a:t>
            </a:r>
            <a:r>
              <a:rPr lang="en-US" dirty="0" smtClean="0"/>
              <a:t>Harvard; MA communications, Gonzaga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3" descr="frank-ce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2362200" cy="2608352"/>
          </a:xfrm>
        </p:spPr>
      </p:pic>
      <p:sp>
        <p:nvSpPr>
          <p:cNvPr id="6" name="TextBox 5"/>
          <p:cNvSpPr txBox="1"/>
          <p:nvPr/>
        </p:nvSpPr>
        <p:spPr>
          <a:xfrm>
            <a:off x="609600" y="4648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Director of Digital Media</a:t>
            </a:r>
          </a:p>
          <a:p>
            <a:r>
              <a:rPr lang="en-US" b="1" dirty="0" smtClean="0">
                <a:latin typeface="+mn-lt"/>
              </a:rPr>
              <a:t>KGW </a:t>
            </a:r>
            <a:r>
              <a:rPr lang="en-US" b="1" dirty="0" err="1" smtClean="0">
                <a:latin typeface="+mn-lt"/>
              </a:rPr>
              <a:t>NewsChannel</a:t>
            </a:r>
            <a:r>
              <a:rPr lang="en-US" b="1" dirty="0" smtClean="0">
                <a:latin typeface="+mn-lt"/>
              </a:rPr>
              <a:t> 8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9339">
            <a:off x="2012482" y="650775"/>
            <a:ext cx="4938536" cy="529462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echnology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97" y="3750469"/>
            <a:ext cx="3482578" cy="261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89360"/>
            <a:ext cx="2548310" cy="273248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0244" name="Picture 4" descr="tech overl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844" y="267891"/>
            <a:ext cx="4071938" cy="61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3352800"/>
            <a:ext cx="7358063" cy="1928813"/>
          </a:xfrm>
        </p:spPr>
        <p:txBody>
          <a:bodyPr lIns="64291" tIns="32146" rIns="64291" bIns="32146">
            <a:normAutofit fontScale="90000"/>
          </a:bodyPr>
          <a:lstStyle/>
          <a:p>
            <a:pPr algn="ctr" eaLnBrk="1"/>
            <a:r>
              <a:rPr lang="en-US" sz="5100" dirty="0" smtClean="0"/>
              <a:t>KGW Digital Strategy:</a:t>
            </a:r>
            <a:r>
              <a:rPr lang="en-US" sz="5100" i="1" dirty="0" smtClean="0"/>
              <a:t/>
            </a:r>
            <a:br>
              <a:rPr lang="en-US" sz="5100" i="1" dirty="0" smtClean="0"/>
            </a:br>
            <a:r>
              <a:rPr lang="en-US" sz="3800" i="1" dirty="0" smtClean="0"/>
              <a:t>From ‘TV’ to ‘Media Group’</a:t>
            </a:r>
            <a:r>
              <a:rPr lang="en-US" sz="5100" i="1" dirty="0" smtClean="0"/>
              <a:t/>
            </a:r>
            <a:br>
              <a:rPr lang="en-US" sz="5100" i="1" dirty="0" smtClean="0"/>
            </a:br>
            <a:endParaRPr lang="en-US" sz="5100" dirty="0" smtClean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609" y="750094"/>
            <a:ext cx="3911203" cy="213572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64291" tIns="32146" rIns="64291" bIns="32146"/>
          <a:lstStyle/>
          <a:p>
            <a:pPr algn="ctr" eaLnBrk="1"/>
            <a:r>
              <a:rPr lang="en-US" dirty="0" smtClean="0"/>
              <a:t>Three screens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3733800"/>
            <a:ext cx="6282928" cy="2303859"/>
          </a:xfrm>
        </p:spPr>
        <p:txBody>
          <a:bodyPr lIns="64291" tIns="32146" rIns="64291" bIns="32146">
            <a:normAutofit fontScale="77500" lnSpcReduction="20000"/>
          </a:bodyPr>
          <a:lstStyle/>
          <a:p>
            <a:pPr eaLnBrk="1">
              <a:buFontTx/>
              <a:buNone/>
            </a:pPr>
            <a:r>
              <a:rPr lang="en-US" dirty="0" smtClean="0"/>
              <a:t>Television 	       Web 		  Mobile</a:t>
            </a:r>
          </a:p>
          <a:p>
            <a:pPr eaLnBrk="1"/>
            <a:endParaRPr lang="en-US" dirty="0" smtClean="0"/>
          </a:p>
          <a:p>
            <a:pPr algn="ctr" eaLnBrk="1">
              <a:buFontTx/>
              <a:buNone/>
            </a:pPr>
            <a:r>
              <a:rPr lang="en-US" b="1" dirty="0" smtClean="0"/>
              <a:t>KGW MEDIA GROUP</a:t>
            </a:r>
          </a:p>
          <a:p>
            <a:pPr algn="ctr" eaLnBrk="1">
              <a:buFontTx/>
              <a:buNone/>
            </a:pPr>
            <a:endParaRPr lang="en-US" dirty="0" smtClean="0"/>
          </a:p>
          <a:p>
            <a:pPr algn="ctr" eaLnBrk="1">
              <a:buFontTx/>
              <a:buNone/>
            </a:pPr>
            <a:r>
              <a:rPr lang="en-US" dirty="0" smtClean="0"/>
              <a:t>Local News &amp; Information: </a:t>
            </a:r>
          </a:p>
          <a:p>
            <a:pPr algn="ctr" eaLnBrk="1">
              <a:buFontTx/>
              <a:buNone/>
            </a:pPr>
            <a:r>
              <a:rPr lang="en-US" i="1" dirty="0" smtClean="0"/>
              <a:t>Anywhere, any time </a:t>
            </a:r>
          </a:p>
        </p:txBody>
      </p:sp>
      <p:pic>
        <p:nvPicPr>
          <p:cNvPr id="22532" name="Picture 4" descr="comp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906" y="2143125"/>
            <a:ext cx="1509117" cy="115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mobile_product_shot"/>
          <p:cNvPicPr>
            <a:picLocks noChangeAspect="1" noChangeArrowheads="1"/>
          </p:cNvPicPr>
          <p:nvPr/>
        </p:nvPicPr>
        <p:blipFill>
          <a:blip r:embed="rId3" cstate="print"/>
          <a:srcRect l="9599" r="13600"/>
          <a:stretch>
            <a:fillRect/>
          </a:stretch>
        </p:blipFill>
        <p:spPr bwMode="auto">
          <a:xfrm>
            <a:off x="6340078" y="2303859"/>
            <a:ext cx="897434" cy="11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tv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2250281"/>
            <a:ext cx="1571625" cy="11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omput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54016" y="2786063"/>
            <a:ext cx="1768078" cy="1768078"/>
          </a:xfrm>
          <a:noFill/>
        </p:spPr>
      </p:pic>
      <p:sp>
        <p:nvSpPr>
          <p:cNvPr id="24579" name="Text Box 5"/>
          <p:cNvSpPr txBox="1">
            <a:spLocks/>
          </p:cNvSpPr>
          <p:nvPr/>
        </p:nvSpPr>
        <p:spPr bwMode="auto">
          <a:xfrm>
            <a:off x="928687" y="535781"/>
            <a:ext cx="2518172" cy="34191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Breaking News</a:t>
            </a:r>
          </a:p>
        </p:txBody>
      </p:sp>
      <p:sp>
        <p:nvSpPr>
          <p:cNvPr id="24580" name="Text Box 8"/>
          <p:cNvSpPr txBox="1">
            <a:spLocks/>
          </p:cNvSpPr>
          <p:nvPr/>
        </p:nvSpPr>
        <p:spPr bwMode="auto">
          <a:xfrm>
            <a:off x="285750" y="4071938"/>
            <a:ext cx="3375422" cy="34191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Live Doppler Radar</a:t>
            </a:r>
          </a:p>
        </p:txBody>
      </p:sp>
      <p:pic>
        <p:nvPicPr>
          <p:cNvPr id="24581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97" y="1017984"/>
            <a:ext cx="3053953" cy="246459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4582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7140" y="4393406"/>
            <a:ext cx="2786063" cy="208954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4583" name="Picture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554141"/>
            <a:ext cx="2518172" cy="188862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4584" name="Text Box 15"/>
          <p:cNvSpPr txBox="1">
            <a:spLocks/>
          </p:cNvSpPr>
          <p:nvPr/>
        </p:nvSpPr>
        <p:spPr bwMode="auto">
          <a:xfrm>
            <a:off x="5750719" y="3750469"/>
            <a:ext cx="2839641" cy="34191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Latest Forecast</a:t>
            </a:r>
          </a:p>
        </p:txBody>
      </p:sp>
      <p:pic>
        <p:nvPicPr>
          <p:cNvPr id="24585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2829" y="1071563"/>
            <a:ext cx="3234779" cy="184844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4586" name="Text Box 17"/>
          <p:cNvSpPr txBox="1">
            <a:spLocks/>
          </p:cNvSpPr>
          <p:nvPr/>
        </p:nvSpPr>
        <p:spPr bwMode="auto">
          <a:xfrm>
            <a:off x="5536406" y="589359"/>
            <a:ext cx="3214688" cy="34191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Video on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KGW.com News app</a:t>
            </a:r>
            <a:endParaRPr lang="en-US" dirty="0"/>
          </a:p>
        </p:txBody>
      </p:sp>
      <p:pic>
        <p:nvPicPr>
          <p:cNvPr id="3" name="Picture 2" descr="kgw-news-wx-traffic-3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7315200" cy="3235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181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2.0 version launched Nov 2010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40,000 app downloads in 6 months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Mobile Web to Apps</a:t>
            </a:r>
            <a:endParaRPr lang="en-US" dirty="0"/>
          </a:p>
        </p:txBody>
      </p:sp>
      <p:pic>
        <p:nvPicPr>
          <p:cNvPr id="31748" name="Picture 4" descr="http://upload.wikimedia.org/wikipedia/commons/f/f5/Opera_Mini_3_Basic_screenshot_large_f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2621280" cy="3276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19400" y="5562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Wikipedia on the Mobile Web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>
            <p:ph type="title"/>
          </p:nvPr>
        </p:nvSpPr>
        <p:spPr>
          <a:xfrm>
            <a:off x="3351982" y="274588"/>
            <a:ext cx="5334372" cy="1143000"/>
          </a:xfrm>
        </p:spPr>
        <p:txBody>
          <a:bodyPr lIns="62506" rIns="62506"/>
          <a:lstStyle/>
          <a:p>
            <a:pPr algn="l" defTabSz="914145"/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Traffic</a:t>
            </a:r>
            <a:endParaRPr lang="en-US" dirty="0"/>
          </a:p>
        </p:txBody>
      </p:sp>
      <p:pic>
        <p:nvPicPr>
          <p:cNvPr id="4103" name="Picture 7" descr="image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534689" cy="30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62506" rIns="62506"/>
          <a:lstStyle/>
          <a:p>
            <a:pPr algn="l" defTabSz="914145"/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Traffic</a:t>
            </a:r>
            <a:endParaRPr lang="en-US" dirty="0"/>
          </a:p>
        </p:txBody>
      </p:sp>
      <p:pic>
        <p:nvPicPr>
          <p:cNvPr id="5126" name="Picture 6" descr="image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158" y="1370707"/>
            <a:ext cx="7426152" cy="364889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127" name="Rectangle 7"/>
          <p:cNvSpPr>
            <a:spLocks/>
          </p:cNvSpPr>
          <p:nvPr/>
        </p:nvSpPr>
        <p:spPr bwMode="auto">
          <a:xfrm>
            <a:off x="2057177" y="5333256"/>
            <a:ext cx="5790902" cy="90312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62506" tIns="35717" rIns="62506" bIns="35717">
            <a:spAutoFit/>
          </a:bodyPr>
          <a:lstStyle/>
          <a:p>
            <a:pPr defTabSz="914145"/>
            <a:r>
              <a:rPr lang="en-US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Real-time Google traffic flow</a:t>
            </a:r>
          </a:p>
          <a:p>
            <a:pPr defTabSz="914145"/>
            <a:r>
              <a:rPr lang="en-US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Real-time Traffic Alerts</a:t>
            </a:r>
          </a:p>
          <a:p>
            <a:pPr defTabSz="914145"/>
            <a:r>
              <a:rPr lang="en-US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12 ODOT cams (more to come)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KGW launches “Portland Weather”</a:t>
            </a:r>
            <a:endParaRPr lang="en-US" dirty="0"/>
          </a:p>
        </p:txBody>
      </p:sp>
      <p:pic>
        <p:nvPicPr>
          <p:cNvPr id="3" name="Picture 2" descr="mobile-weather-3-phone-ty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172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62506" rIns="62506"/>
          <a:lstStyle/>
          <a:p>
            <a:pPr algn="l" defTabSz="914145"/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Weather</a:t>
            </a:r>
            <a:endParaRPr lang="en-US" dirty="0"/>
          </a:p>
        </p:txBody>
      </p:sp>
      <p:pic>
        <p:nvPicPr>
          <p:cNvPr id="3078" name="Picture 6" descr="image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54" y="1294805"/>
            <a:ext cx="7620372" cy="374377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“Portland Weather”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53400" cy="315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90800" y="5105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Launched March 13, 2011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4,000 app downloads in 6 weeks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ebmail.frontier.com/service/home/~/?auth=co&amp;id=31610&amp;part=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ipad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81000"/>
            <a:ext cx="462915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d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04800"/>
            <a:ext cx="462915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omp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156" y="2464594"/>
            <a:ext cx="1509117" cy="115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mobile_product_shot"/>
          <p:cNvPicPr>
            <a:picLocks noChangeAspect="1" noChangeArrowheads="1"/>
          </p:cNvPicPr>
          <p:nvPr/>
        </p:nvPicPr>
        <p:blipFill>
          <a:blip r:embed="rId3" cstate="print"/>
          <a:srcRect l="9599" r="13600"/>
          <a:stretch>
            <a:fillRect/>
          </a:stretch>
        </p:blipFill>
        <p:spPr bwMode="auto">
          <a:xfrm>
            <a:off x="6875859" y="2625328"/>
            <a:ext cx="897434" cy="11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tv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484" y="1071562"/>
            <a:ext cx="1571625" cy="11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572000"/>
            <a:ext cx="3214688" cy="85836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7894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5672" y="4393406"/>
            <a:ext cx="3161109" cy="11664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7895" name="Picture 9" descr="MC90043262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5485" y="2678907"/>
            <a:ext cx="1516931" cy="15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28800" y="571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8,000 Fans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571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10,000 Followers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– App version</a:t>
            </a:r>
            <a:endParaRPr lang="en-US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2286000" cy="343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90800"/>
            <a:ext cx="2443162" cy="366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0"/>
            <a:ext cx="2443162" cy="36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Magic?</a:t>
            </a:r>
            <a:endParaRPr lang="en-US" dirty="0"/>
          </a:p>
        </p:txBody>
      </p:sp>
      <p:pic>
        <p:nvPicPr>
          <p:cNvPr id="4098" name="Picture 2" descr="IPhone 4 in h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3619500" cy="2919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Enhanced </a:t>
            </a:r>
            <a:br>
              <a:rPr lang="en-US" dirty="0" smtClean="0"/>
            </a:br>
            <a:r>
              <a:rPr lang="en-US" dirty="0" smtClean="0"/>
              <a:t>User Experience</a:t>
            </a:r>
            <a:endParaRPr lang="en-US" dirty="0"/>
          </a:p>
        </p:txBody>
      </p:sp>
      <p:pic>
        <p:nvPicPr>
          <p:cNvPr id="4" name="Picture 2" descr="IPhone 4 in h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2667000" cy="2151380"/>
          </a:xfrm>
          <a:prstGeom prst="rect">
            <a:avLst/>
          </a:prstGeom>
          <a:noFill/>
        </p:spPr>
      </p:pic>
      <p:pic>
        <p:nvPicPr>
          <p:cNvPr id="5" name="Picture 4" descr="File:IOS43G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352800"/>
            <a:ext cx="1625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3352800" cy="3429000"/>
          </a:xfrm>
        </p:spPr>
        <p:txBody>
          <a:bodyPr/>
          <a:lstStyle/>
          <a:p>
            <a:r>
              <a:rPr lang="en-US" dirty="0" smtClean="0"/>
              <a:t>Design</a:t>
            </a:r>
          </a:p>
          <a:p>
            <a:r>
              <a:rPr lang="en-US" dirty="0" smtClean="0"/>
              <a:t>Features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smtClean="0"/>
              <a:t>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3352800" cy="3429000"/>
          </a:xfrm>
        </p:spPr>
        <p:txBody>
          <a:bodyPr/>
          <a:lstStyle/>
          <a:p>
            <a:r>
              <a:rPr lang="en-US" dirty="0" smtClean="0"/>
              <a:t>Design</a:t>
            </a:r>
          </a:p>
          <a:p>
            <a:r>
              <a:rPr lang="en-US" dirty="0" smtClean="0"/>
              <a:t>Features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0"/>
            <a:ext cx="1780674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09600"/>
            <a:ext cx="177430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14400"/>
            <a:ext cx="1905000" cy="2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810000"/>
            <a:ext cx="1772972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iPhone Sales per Quarter</a:t>
            </a:r>
            <a:endParaRPr lang="en-US" dirty="0"/>
          </a:p>
        </p:txBody>
      </p:sp>
      <p:pic>
        <p:nvPicPr>
          <p:cNvPr id="3" name="Picture 2" descr="IPhone_sales_per_quarter_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5581650" cy="4018788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207051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5791200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(millions sold)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399</Words>
  <Application>Microsoft Office PowerPoint</Application>
  <PresentationFormat>On-screen Show (4:3)</PresentationFormat>
  <Paragraphs>100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Short History of Mobile Web</vt:lpstr>
      <vt:lpstr>From Mobile Web to Apps</vt:lpstr>
      <vt:lpstr>Wikipedia – App version</vt:lpstr>
      <vt:lpstr>App Magic?</vt:lpstr>
      <vt:lpstr>Enhanced  User Experience</vt:lpstr>
      <vt:lpstr>User Experience</vt:lpstr>
      <vt:lpstr>User Experience</vt:lpstr>
      <vt:lpstr>iPhone Sales per Quarter</vt:lpstr>
      <vt:lpstr>Slide 10</vt:lpstr>
      <vt:lpstr>Three screens</vt:lpstr>
      <vt:lpstr>300%  YTY Mobile PV growth</vt:lpstr>
      <vt:lpstr>App Downloads</vt:lpstr>
      <vt:lpstr>Mobile PVs by section</vt:lpstr>
      <vt:lpstr>KGW.com News app</vt:lpstr>
      <vt:lpstr>KGW.com Mobile Page Views</vt:lpstr>
      <vt:lpstr>Mobile share of Web</vt:lpstr>
      <vt:lpstr>Mobile PV by device</vt:lpstr>
      <vt:lpstr>KGW launches “Portland Weather”</vt:lpstr>
      <vt:lpstr>“Portland Weather”</vt:lpstr>
      <vt:lpstr>Slide 21</vt:lpstr>
      <vt:lpstr>Slide 22</vt:lpstr>
      <vt:lpstr>Frank Mungeam</vt:lpstr>
      <vt:lpstr>Slide 24</vt:lpstr>
      <vt:lpstr>Slide 25</vt:lpstr>
      <vt:lpstr>KGW Digital Strategy: From ‘TV’ to ‘Media Group’ </vt:lpstr>
      <vt:lpstr>Three screens</vt:lpstr>
      <vt:lpstr>Slide 28</vt:lpstr>
      <vt:lpstr>KGW.com News app</vt:lpstr>
      <vt:lpstr>Traffic</vt:lpstr>
      <vt:lpstr>Traffic</vt:lpstr>
      <vt:lpstr>KGW launches “Portland Weather”</vt:lpstr>
      <vt:lpstr>Weather</vt:lpstr>
      <vt:lpstr>“Portland Weather”</vt:lpstr>
      <vt:lpstr>Slide 35</vt:lpstr>
      <vt:lpstr>Slide 36</vt:lpstr>
      <vt:lpstr>Slide 37</vt:lpstr>
    </vt:vector>
  </TitlesOfParts>
  <Company>KGW-Tv BELO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FMungeam</dc:creator>
  <cp:lastModifiedBy>frankwords</cp:lastModifiedBy>
  <cp:revision>22</cp:revision>
  <dcterms:created xsi:type="dcterms:W3CDTF">2011-05-08T00:27:48Z</dcterms:created>
  <dcterms:modified xsi:type="dcterms:W3CDTF">2011-05-09T05:11:40Z</dcterms:modified>
</cp:coreProperties>
</file>